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67" r:id="rId3"/>
    <p:sldId id="257" r:id="rId4"/>
    <p:sldId id="279" r:id="rId5"/>
    <p:sldId id="264" r:id="rId6"/>
    <p:sldId id="261" r:id="rId7"/>
    <p:sldId id="258" r:id="rId8"/>
    <p:sldId id="262" r:id="rId9"/>
    <p:sldId id="269" r:id="rId10"/>
    <p:sldId id="274" r:id="rId11"/>
    <p:sldId id="266" r:id="rId12"/>
    <p:sldId id="278" r:id="rId13"/>
    <p:sldId id="277" r:id="rId14"/>
    <p:sldId id="276" r:id="rId15"/>
    <p:sldId id="275" r:id="rId16"/>
    <p:sldId id="272" r:id="rId17"/>
    <p:sldId id="273" r:id="rId18"/>
    <p:sldId id="271" r:id="rId19"/>
    <p:sldId id="270" r:id="rId20"/>
    <p:sldId id="260" r:id="rId21"/>
    <p:sldId id="263" r:id="rId22"/>
    <p:sldId id="259" r:id="rId23"/>
    <p:sldId id="265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9"/>
    <p:restoredTop sz="94830"/>
  </p:normalViewPr>
  <p:slideViewPr>
    <p:cSldViewPr snapToGrid="0">
      <p:cViewPr varScale="1">
        <p:scale>
          <a:sx n="124" d="100"/>
          <a:sy n="124" d="100"/>
        </p:scale>
        <p:origin x="192" y="5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389E46-7CCF-28CC-5BCC-8AF69D4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AFE38F9-C288-9826-A1B1-286EE90E2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CF18E11-C481-0166-A2D7-0B41AE3D7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70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E1F8DAE-6047-45AC-90CF-D9AD3F5A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8A35E9E-7933-17CD-4C6E-FAEE1BA327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F33E6AD-F041-E93F-65F1-EEBDE6C5A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168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695D5C3-3FD0-6E33-7678-7F0ED4F33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69B0F89C-3181-0580-B3A7-0726779BF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8E3EE3C3-D3B4-57E0-30BC-99C9CFBFE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637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B449A2A-062C-7EC3-0108-B309B5F8D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EF706ADC-822E-5C47-9991-CF3D04692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B8E2BFCB-4843-521D-DFD2-E819744E6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03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986F7CB-DC7B-A7AA-E905-24708DE8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3138698C-E74B-EA82-2F2E-619FAD24DB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92646405-A880-3C3C-C20C-ABC536F4C0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63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4BA37070-A12B-2995-C252-EBBE0CC19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D9CF8467-6545-D9FA-D3E0-6EB2B3FD6A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E2AA1504-AC38-4A64-68F5-80D0547021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258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8D60FE97-AFE1-D018-AC6B-8D039416C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ED192E2A-00BF-0391-9572-2BC1D5079C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B3188DB0-B8BD-8929-1F7B-8F4BEED77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441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6D2C2B5-E394-29A6-9320-B46FC7F1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3A6D49DD-D3F8-020A-F9E0-248B33B152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AA62330-958F-4529-7378-69AA21C01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96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7F8AAC4-117F-CAB7-6CDC-681B09F7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34F7CF-8266-02FA-85D3-59D25B73E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140884B-CE5F-74E3-475F-B4C31B295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480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6D0BEFB-DC61-4850-46BC-261F5BE4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A89E1FB-D019-A02E-EEC2-1D7C1479C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D7450194-0BB6-2BD9-B4A8-1B90FA6C5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0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23590C5-26A1-0397-EDC6-3468CE18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9EE08A8-768F-0F66-F206-DE14422205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706BDC1C-4EAF-1098-221E-6C4625604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47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hyperlink" Target="https://langchain-ai.github.io/langgraph/reference/store/#langgraph.store.postgres.PostgresStor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angchain-ai.github.io/langgraph/how-tos/cross-thread-persistence/" TargetMode="External"/><Relationship Id="rId5" Type="http://schemas.openxmlformats.org/officeDocument/2006/relationships/hyperlink" Target="https://langchain-ai.github.io/langgraph/concepts/persistence/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3855C13-6276-A4A0-07A8-72F3CD5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750D8F68-03DF-B2D2-2E8E-729E5E532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Open Telemetry Support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AC0A0CFB-8B96-9571-7945-5887401537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3DA5BD0-B4CB-EB9D-E62A-A7F4800FC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dsfasdf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D6EED-16DA-17B7-E8F8-1E70AFF56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152475"/>
            <a:ext cx="4361644" cy="39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6B02C83-97F0-F5A6-8C31-456CE837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D12F429D-EF79-AA12-9FB7-3F7A46E65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57F69C5-9CF0-3D79-380E-BC6046EF96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C45814E2-6DE2-66BD-FECA-02D70BD0C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Trustcall</a:t>
            </a:r>
            <a:r>
              <a:rPr lang="en-US" sz="1400" b="1" dirty="0">
                <a:solidFill>
                  <a:schemeClr val="bg1"/>
                </a:solidFill>
              </a:rPr>
              <a:t> – Structured JSON Extraction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688A0B8-C15A-1A9A-4073-3C0E5638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56" y="2263554"/>
            <a:ext cx="3259412" cy="27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73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D1DC1D2-47A4-F87B-7679-50C28F3A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AD06E96-E56A-6DD5-63E2-18E3D383E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7121FEA4-A7B1-514C-80E5-A68AF349A2D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DCC6047B-0465-FAFD-FEDD-BC644C0E4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Trustcall</a:t>
            </a:r>
            <a:r>
              <a:rPr lang="en-US" sz="1400" dirty="0">
                <a:solidFill>
                  <a:schemeClr val="bg1"/>
                </a:solidFill>
              </a:rPr>
              <a:t> – Structured JSON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038" name="Picture 14" descr="Supervisor Architecture">
            <a:extLst>
              <a:ext uri="{FF2B5EF4-FFF2-40B4-BE49-F238E27FC236}">
                <a16:creationId xmlns:a16="http://schemas.microsoft.com/office/drawing/2014/main" id="{92E4740E-A0BC-1CEF-1327-3455C9BE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2" y="2557821"/>
            <a:ext cx="5131156" cy="21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8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27ACB76F-8E1B-0E33-B74C-F07708FDE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F181F37-6F25-46A6-ADEA-6751142812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2F304808-93B2-A0A4-05F6-DE11293FA4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B79509E4-954A-A89C-C84B-70E6F6201D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Trustcall</a:t>
            </a:r>
            <a:r>
              <a:rPr lang="en-US" sz="1400" dirty="0">
                <a:solidFill>
                  <a:schemeClr val="bg1"/>
                </a:solidFill>
              </a:rPr>
              <a:t> – Structured JSON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635F3-7C6B-3844-22B7-34E2B7B55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24672"/>
            <a:ext cx="4283765" cy="26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5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9976AF35-E1D3-6149-112A-8BDBD23BC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4587DE84-2B17-40CB-E112-A31AB27482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BEF2F22-F208-18CF-9155-233224FD64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CA5D6416-C1DD-A297-7FC8-251380BFC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Trustcall</a:t>
            </a:r>
            <a:r>
              <a:rPr lang="en-US" sz="1400" dirty="0">
                <a:solidFill>
                  <a:schemeClr val="bg1"/>
                </a:solidFill>
              </a:rPr>
              <a:t> – Structured JSON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036" name="Picture 12" descr="Swarm">
            <a:extLst>
              <a:ext uri="{FF2B5EF4-FFF2-40B4-BE49-F238E27FC236}">
                <a16:creationId xmlns:a16="http://schemas.microsoft.com/office/drawing/2014/main" id="{688E0F91-2611-1F13-D609-E6FA2DF35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63" y="2306297"/>
            <a:ext cx="4559769" cy="27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73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7E7677AC-8235-89B6-A702-31AE3403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DFFBBCD4-9475-2642-C78F-2EBEA62E6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</a:t>
            </a:r>
            <a:r>
              <a:rPr lang="en" dirty="0" err="1">
                <a:solidFill>
                  <a:srgbClr val="F6F7F8"/>
                </a:solidFill>
              </a:rPr>
              <a:t>BigTool</a:t>
            </a:r>
            <a:r>
              <a:rPr lang="en" dirty="0">
                <a:solidFill>
                  <a:srgbClr val="F6F7F8"/>
                </a:solidFill>
              </a:rPr>
              <a:t> (50 tools)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C30AE4FD-A30E-07FE-0E9A-27B438C974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8FD832AD-61A7-13C5-FA62-380FA2ADCF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🧰 </a:t>
            </a:r>
            <a:r>
              <a:rPr lang="en-US" sz="1400" b="1" i="0" dirty="0">
                <a:solidFill>
                  <a:srgbClr val="F0F6FC"/>
                </a:solidFill>
                <a:effectLst/>
                <a:latin typeface="-apple-system"/>
              </a:rPr>
              <a:t>Scalable access to tools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: Equip agents with hundreds or thousands of tools.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📝 </a:t>
            </a:r>
            <a:r>
              <a:rPr lang="en-US" sz="1400" b="1" i="0" dirty="0">
                <a:solidFill>
                  <a:srgbClr val="F0F6FC"/>
                </a:solidFill>
                <a:effectLst/>
                <a:latin typeface="-apple-system"/>
              </a:rPr>
              <a:t>Storage of tool metadata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: Control storage of tool descriptions, namespaces, and other information through </a:t>
            </a:r>
            <a:r>
              <a:rPr lang="en-US" sz="1400" b="0" i="0" dirty="0" err="1">
                <a:solidFill>
                  <a:srgbClr val="F0F6FC"/>
                </a:solidFill>
                <a:effectLst/>
                <a:latin typeface="-apple-system"/>
              </a:rPr>
              <a:t>LangGraph's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 built-in </a:t>
            </a:r>
            <a:r>
              <a:rPr lang="en-US" sz="1400" b="0" i="0" u="sng" dirty="0">
                <a:solidFill>
                  <a:srgbClr val="F0F6FC"/>
                </a:solidFill>
                <a:effectLst/>
                <a:latin typeface="-apple-system"/>
                <a:hlinkClick r:id="rId5"/>
              </a:rPr>
              <a:t>persistence layer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. Includes support for </a:t>
            </a:r>
            <a:r>
              <a:rPr lang="en-US" sz="1400" b="0" i="0" u="sng" dirty="0">
                <a:solidFill>
                  <a:srgbClr val="F0F6FC"/>
                </a:solidFill>
                <a:effectLst/>
                <a:latin typeface="-apple-system"/>
                <a:hlinkClick r:id="rId6"/>
              </a:rPr>
              <a:t>in-memory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 and </a:t>
            </a:r>
            <a:r>
              <a:rPr lang="en-US" sz="1400" b="0" i="0" u="sng" dirty="0">
                <a:solidFill>
                  <a:srgbClr val="F0F6FC"/>
                </a:solidFill>
                <a:effectLst/>
                <a:latin typeface="-apple-system"/>
                <a:hlinkClick r:id="rId7"/>
              </a:rPr>
              <a:t>Postgres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 backends.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💡 </a:t>
            </a:r>
            <a:r>
              <a:rPr lang="en-US" sz="1400" b="1" i="0" dirty="0">
                <a:solidFill>
                  <a:srgbClr val="F0F6FC"/>
                </a:solidFill>
                <a:effectLst/>
                <a:latin typeface="-apple-system"/>
              </a:rPr>
              <a:t>Customization of tool retrieval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: Optionally define custom functions for tool retrieval.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Graph diagram">
            <a:extLst>
              <a:ext uri="{FF2B5EF4-FFF2-40B4-BE49-F238E27FC236}">
                <a16:creationId xmlns:a16="http://schemas.microsoft.com/office/drawing/2014/main" id="{E32587A3-333E-38A7-D547-781D9A51F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3262602"/>
            <a:ext cx="2707640" cy="177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726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60C878A8-7472-EB3F-3AD9-3350112F8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AA9CF0AF-2303-E567-A70A-6B2C59699B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9CB70CE5-F3B0-920B-3EBC-9CF94F1E09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94984B0-85FC-C169-D6F3-B4F35E92E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dsfasdf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4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40DB76C-1345-28B1-98ED-D95CF2E34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A2AC2274-904C-F17F-280D-FE6724E819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207CE774-8035-8B55-99AD-8A931DE4C2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B2121538-4FB3-E888-2F58-431051FFC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dsfasdf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04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516D776-8B6C-4B7F-EB40-07902A43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527F2940-B8FB-DB28-E786-373107EB1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422E887-9D42-D2A9-5999-A742EFA88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28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DD71FB34-24E8-1B45-A280-A7B61A8C4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9EEE97B-6899-6A7D-5499-5B420977E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MCP Lab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877A6FB-EDAB-58AB-4391-A277EBD46D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16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Intros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News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MCP Lab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Wrap up and after party upstairs at The Tavern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Tropical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DB69B-3330-20EF-3AAA-D7893E04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93100"/>
            <a:ext cx="5148537" cy="300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2F8B0-00EA-9D15-0D88-6AC83C16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14" y="2650921"/>
            <a:ext cx="1650710" cy="16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Thanks to our supporters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Center for Government and Civil Services –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LangChain – Pizza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Always Cool Brands – AV 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Community - 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C5823ACF-D117-B0AF-4BE2-EFC97E1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36C26E2D-D249-1863-5F16-0C49E478B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D22CFBD6-50FF-3B5E-9213-ACD9FAEAF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Brands, focusing on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Founding Member: Austin LangChain AIMUG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10% Developer</a:t>
            </a:r>
            <a:r>
              <a:rPr lang="en-US" sz="1400" dirty="0">
                <a:solidFill>
                  <a:schemeClr val="bg1"/>
                </a:solidFill>
              </a:rPr>
              <a:t>: Former Cloud Infrastructure lead with experience in hyper-scale cloud building, operations, engineering, and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5BC-6A26-4942-2AA4-F43FEBD8A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1100+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lang="en-US"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Hacky Hours (Mid-Month) - Rotating Local Bars:</a:t>
            </a:r>
            <a:r>
              <a:rPr lang="en" sz="1600" dirty="0">
                <a:solidFill>
                  <a:srgbClr val="F6F7F8"/>
                </a:solidFill>
              </a:rPr>
              <a:t> Informal happy hours at local spots; meet, discuss, and relax.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&amp; Thursdays at 2 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What’s LangChain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55276</TotalTime>
  <Words>656</Words>
  <Application>Microsoft Macintosh PowerPoint</Application>
  <PresentationFormat>On-screen Show (16:9)</PresentationFormat>
  <Paragraphs>90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-apple-system</vt:lpstr>
      <vt:lpstr>Arial</vt:lpstr>
      <vt:lpstr>Simple Light</vt:lpstr>
      <vt:lpstr>PowerPoint Presentation</vt:lpstr>
      <vt:lpstr>Todays Agenda</vt:lpstr>
      <vt:lpstr>Thanks to our supporters</vt:lpstr>
      <vt:lpstr>HI , I’m Colin McNamara</vt:lpstr>
      <vt:lpstr>Who we are</vt:lpstr>
      <vt:lpstr>Learning in the Open – "Be Cool to Each Other" ✌️</vt:lpstr>
      <vt:lpstr>Where and when we meet 🌟📅</vt:lpstr>
      <vt:lpstr>Where to Connect &amp; Stay Updated 📲</vt:lpstr>
      <vt:lpstr>What’s LangChain</vt:lpstr>
      <vt:lpstr>News – Open Telemetry Support</vt:lpstr>
      <vt:lpstr>News – LangGraph 0.3 Pre-built Agents</vt:lpstr>
      <vt:lpstr>News – LangGraph 0.3 Pre-built Agents</vt:lpstr>
      <vt:lpstr>News – LangGraph 0.3 Pre-built Agents</vt:lpstr>
      <vt:lpstr>News – LangGraph 0.3 Pre-built Agents</vt:lpstr>
      <vt:lpstr>News – LangGraph BigTool (50 tools)</vt:lpstr>
      <vt:lpstr>News</vt:lpstr>
      <vt:lpstr>News</vt:lpstr>
      <vt:lpstr>Lightning Talks</vt:lpstr>
      <vt:lpstr>MCP Lab</vt:lpstr>
      <vt:lpstr>RGC-3000 and Tavern After Party </vt:lpstr>
      <vt:lpstr>PowerPoint Presentation</vt:lpstr>
      <vt:lpstr>Finding US - ACC RGC-3000</vt:lpstr>
      <vt:lpstr>Next Event – Hacky Hour at Kinda Tropical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8</cp:revision>
  <dcterms:modified xsi:type="dcterms:W3CDTF">2025-05-07T20:38:45Z</dcterms:modified>
</cp:coreProperties>
</file>